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224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8A281-BB0D-4237-B7E7-BCB2A362D414}" type="datetimeFigureOut">
              <a:rPr lang="en-US" smtClean="0"/>
              <a:pPr/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A210C-6FCC-4401-92D2-D1DE9914F3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8A281-BB0D-4237-B7E7-BCB2A362D414}" type="datetimeFigureOut">
              <a:rPr lang="en-US" smtClean="0"/>
              <a:pPr/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A210C-6FCC-4401-92D2-D1DE9914F3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8A281-BB0D-4237-B7E7-BCB2A362D414}" type="datetimeFigureOut">
              <a:rPr lang="en-US" smtClean="0"/>
              <a:pPr/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A210C-6FCC-4401-92D2-D1DE9914F3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8A281-BB0D-4237-B7E7-BCB2A362D414}" type="datetimeFigureOut">
              <a:rPr lang="en-US" smtClean="0"/>
              <a:pPr/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A210C-6FCC-4401-92D2-D1DE9914F3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8A281-BB0D-4237-B7E7-BCB2A362D414}" type="datetimeFigureOut">
              <a:rPr lang="en-US" smtClean="0"/>
              <a:pPr/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A210C-6FCC-4401-92D2-D1DE9914F3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8A281-BB0D-4237-B7E7-BCB2A362D414}" type="datetimeFigureOut">
              <a:rPr lang="en-US" smtClean="0"/>
              <a:pPr/>
              <a:t>7/26/2017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A210C-6FCC-4401-92D2-D1DE9914F3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8A281-BB0D-4237-B7E7-BCB2A362D414}" type="datetimeFigureOut">
              <a:rPr lang="en-US" smtClean="0"/>
              <a:pPr/>
              <a:t>7/26/2017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A210C-6FCC-4401-92D2-D1DE9914F3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8A281-BB0D-4237-B7E7-BCB2A362D414}" type="datetimeFigureOut">
              <a:rPr lang="en-US" smtClean="0"/>
              <a:pPr/>
              <a:t>7/26/2017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A210C-6FCC-4401-92D2-D1DE9914F3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8A281-BB0D-4237-B7E7-BCB2A362D414}" type="datetimeFigureOut">
              <a:rPr lang="en-US" smtClean="0"/>
              <a:pPr/>
              <a:t>7/26/2017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A210C-6FCC-4401-92D2-D1DE9914F3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8A281-BB0D-4237-B7E7-BCB2A362D414}" type="datetimeFigureOut">
              <a:rPr lang="en-US" smtClean="0"/>
              <a:pPr/>
              <a:t>7/26/2017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A210C-6FCC-4401-92D2-D1DE9914F3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8A281-BB0D-4237-B7E7-BCB2A362D414}" type="datetimeFigureOut">
              <a:rPr lang="en-US" smtClean="0"/>
              <a:pPr/>
              <a:t>7/26/2017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A210C-6FCC-4401-92D2-D1DE9914F3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8A281-BB0D-4237-B7E7-BCB2A362D414}" type="datetimeFigureOut">
              <a:rPr lang="en-US" smtClean="0"/>
              <a:pPr/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A210C-6FCC-4401-92D2-D1DE9914F3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28671"/>
            <a:ext cx="7772400" cy="2286016"/>
          </a:xfrm>
          <a:solidFill>
            <a:schemeClr val="accent6"/>
          </a:solidFill>
        </p:spPr>
        <p:txBody>
          <a:bodyPr/>
          <a:lstStyle/>
          <a:p>
            <a:r>
              <a:rPr lang="en-US" dirty="0" smtClean="0"/>
              <a:t>INCOME TAX LAW AND ACCOUNTS - 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3286124"/>
            <a:ext cx="7715304" cy="2352676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 algn="r"/>
            <a:endParaRPr lang="en-US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MUTHUMON.T.R</a:t>
            </a:r>
          </a:p>
          <a:p>
            <a:pPr algn="r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Assistant Professor</a:t>
            </a:r>
          </a:p>
          <a:p>
            <a:pPr algn="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Department of Commerce</a:t>
            </a:r>
          </a:p>
          <a:p>
            <a:pPr algn="r"/>
            <a:r>
              <a:rPr lang="en-US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NSS College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Pandalam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Situations where gift is not taxable</a:t>
            </a:r>
          </a:p>
          <a:p>
            <a:r>
              <a:rPr lang="en-US" dirty="0" smtClean="0"/>
              <a:t>Relatives for the purpose of tax on gift.</a:t>
            </a:r>
          </a:p>
          <a:p>
            <a:r>
              <a:rPr lang="en-US" dirty="0" smtClean="0"/>
              <a:t>Incomes commonly included under “Other sources”</a:t>
            </a:r>
          </a:p>
          <a:p>
            <a:r>
              <a:rPr lang="en-US" dirty="0" smtClean="0"/>
              <a:t>Deductions allowable from ‘Income from other sources’</a:t>
            </a:r>
          </a:p>
          <a:p>
            <a:r>
              <a:rPr lang="en-US" dirty="0" smtClean="0"/>
              <a:t>Certain expenses or payments not deductible.</a:t>
            </a:r>
          </a:p>
          <a:p>
            <a:r>
              <a:rPr lang="en-US" dirty="0" smtClean="0"/>
              <a:t>Ex-interest transactions of securities</a:t>
            </a:r>
          </a:p>
          <a:p>
            <a:r>
              <a:rPr lang="en-US" dirty="0" smtClean="0"/>
              <a:t>Income from Deep discount bonds</a:t>
            </a:r>
          </a:p>
          <a:p>
            <a:r>
              <a:rPr lang="en-US" dirty="0" smtClean="0"/>
              <a:t>Bond washing transactions</a:t>
            </a:r>
          </a:p>
          <a:p>
            <a:r>
              <a:rPr lang="en-US" dirty="0" smtClean="0"/>
              <a:t>Deduction of tax at source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Rates for TDS</a:t>
            </a:r>
          </a:p>
          <a:p>
            <a:pPr lvl="1"/>
            <a:r>
              <a:rPr lang="en-US" dirty="0" smtClean="0"/>
              <a:t>On interest other than interest on securities- 10%</a:t>
            </a:r>
          </a:p>
          <a:p>
            <a:pPr lvl="1"/>
            <a:r>
              <a:rPr lang="en-US" dirty="0" smtClean="0"/>
              <a:t>On winnings from lotteries, crossword puzzles, card games  -  30%</a:t>
            </a:r>
          </a:p>
          <a:p>
            <a:pPr lvl="1"/>
            <a:r>
              <a:rPr lang="en-US" dirty="0" smtClean="0"/>
              <a:t>On income by way of winnings from horse races -30%</a:t>
            </a:r>
          </a:p>
          <a:p>
            <a:pPr lvl="1"/>
            <a:r>
              <a:rPr lang="en-US" dirty="0" smtClean="0"/>
              <a:t>On income by way of insurance commission – 10%</a:t>
            </a:r>
          </a:p>
          <a:p>
            <a:pPr lvl="1">
              <a:buNone/>
            </a:pPr>
            <a:r>
              <a:rPr lang="en-US" dirty="0" smtClean="0"/>
              <a:t>Education </a:t>
            </a:r>
            <a:r>
              <a:rPr lang="en-US" dirty="0" err="1" smtClean="0"/>
              <a:t>cess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Surcharge</a:t>
            </a:r>
          </a:p>
          <a:p>
            <a:pPr lvl="1">
              <a:buNone/>
            </a:pPr>
            <a:r>
              <a:rPr lang="en-US" dirty="0" smtClean="0"/>
              <a:t>Grossing up of interest on securities</a:t>
            </a:r>
          </a:p>
          <a:p>
            <a:pPr lvl="1">
              <a:buNone/>
            </a:pPr>
            <a:r>
              <a:rPr lang="en-US" dirty="0" smtClean="0"/>
              <a:t>Grossing up of Income from lottery, cross word puzzles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CLUBBING OF INCOME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Meaning</a:t>
            </a:r>
          </a:p>
          <a:p>
            <a:r>
              <a:rPr lang="en-US" dirty="0" smtClean="0"/>
              <a:t>Income belonging to certain other persons will be compulsorily added to the income of an </a:t>
            </a:r>
            <a:r>
              <a:rPr lang="en-US" dirty="0" err="1" smtClean="0"/>
              <a:t>assessee</a:t>
            </a:r>
            <a:r>
              <a:rPr lang="en-US" dirty="0" smtClean="0"/>
              <a:t> in some cases. This process is called CLUBBING OF INCOME.</a:t>
            </a:r>
          </a:p>
          <a:p>
            <a:pPr>
              <a:buNone/>
            </a:pPr>
            <a:r>
              <a:rPr lang="en-US" dirty="0" smtClean="0"/>
              <a:t>Income of spouse</a:t>
            </a:r>
          </a:p>
          <a:p>
            <a:pPr>
              <a:buNone/>
            </a:pPr>
            <a:r>
              <a:rPr lang="en-US" dirty="0" smtClean="0"/>
              <a:t>Income from asset transferred</a:t>
            </a:r>
          </a:p>
          <a:p>
            <a:pPr>
              <a:buNone/>
            </a:pPr>
            <a:r>
              <a:rPr lang="en-US" dirty="0" smtClean="0"/>
              <a:t>Income of daughter in law</a:t>
            </a:r>
          </a:p>
          <a:p>
            <a:pPr>
              <a:buNone/>
            </a:pPr>
            <a:r>
              <a:rPr lang="en-US" dirty="0" smtClean="0"/>
              <a:t>Income from asset transferred to a person or association of persons for the benefit of spouse</a:t>
            </a:r>
          </a:p>
          <a:p>
            <a:pPr>
              <a:buNone/>
            </a:pPr>
            <a:r>
              <a:rPr lang="en-US" dirty="0" smtClean="0"/>
              <a:t>Income from assets transferred to a person or AOP for the benefit of son’s wife.</a:t>
            </a:r>
          </a:p>
          <a:p>
            <a:pPr>
              <a:buNone/>
            </a:pPr>
            <a:r>
              <a:rPr lang="en-US" dirty="0" smtClean="0"/>
              <a:t>Income from business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Income of a minor child</a:t>
            </a:r>
          </a:p>
          <a:p>
            <a:r>
              <a:rPr lang="en-US" dirty="0" smtClean="0"/>
              <a:t>Cross transfers. </a:t>
            </a:r>
          </a:p>
          <a:p>
            <a:r>
              <a:rPr lang="en-US" dirty="0" smtClean="0"/>
              <a:t>Income from converted property</a:t>
            </a:r>
          </a:p>
          <a:p>
            <a:r>
              <a:rPr lang="en-US" dirty="0" err="1" smtClean="0"/>
              <a:t>Benami</a:t>
            </a:r>
            <a:r>
              <a:rPr lang="en-US" dirty="0" smtClean="0"/>
              <a:t> transaction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	SET OFF OF LOSSES AND CARRY FORWARD AND SET OFF OF LOSSES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Set off of losses</a:t>
            </a:r>
          </a:p>
          <a:p>
            <a:r>
              <a:rPr lang="en-US" dirty="0" smtClean="0"/>
              <a:t>Set off of loss from one head against income from another head.</a:t>
            </a:r>
          </a:p>
          <a:p>
            <a:r>
              <a:rPr lang="en-US" dirty="0" smtClean="0"/>
              <a:t>Losses of AOP or BOI</a:t>
            </a:r>
          </a:p>
          <a:p>
            <a:r>
              <a:rPr lang="en-US" dirty="0" smtClean="0"/>
              <a:t>Set off of losses is not allowed against exempted incomes</a:t>
            </a:r>
          </a:p>
          <a:p>
            <a:r>
              <a:rPr lang="en-US" dirty="0" smtClean="0"/>
              <a:t>Situations where set off is not allowed.</a:t>
            </a:r>
          </a:p>
          <a:p>
            <a:r>
              <a:rPr lang="en-US" dirty="0" smtClean="0"/>
              <a:t>Unabsorbed depreciation.</a:t>
            </a:r>
          </a:p>
          <a:p>
            <a:r>
              <a:rPr lang="en-US" dirty="0" smtClean="0"/>
              <a:t>Practical problems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	</a:t>
            </a:r>
            <a:r>
              <a:rPr lang="en-US" sz="3600" b="1" dirty="0" smtClean="0">
                <a:solidFill>
                  <a:srgbClr val="FF0000"/>
                </a:solidFill>
              </a:rPr>
              <a:t>THANK YOU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CAPITAL GAINS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/>
          </a:solidFill>
        </p:spPr>
        <p:txBody>
          <a:bodyPr/>
          <a:lstStyle/>
          <a:p>
            <a:pPr>
              <a:buNone/>
            </a:pPr>
            <a:r>
              <a:rPr lang="en-US" dirty="0" smtClean="0"/>
              <a:t>Main points</a:t>
            </a:r>
          </a:p>
          <a:p>
            <a:r>
              <a:rPr lang="en-US" dirty="0" smtClean="0"/>
              <a:t>Profits or gains earned from the transfer of capital assets are assessed under this head</a:t>
            </a:r>
          </a:p>
          <a:p>
            <a:r>
              <a:rPr lang="en-US" dirty="0" smtClean="0"/>
              <a:t>Elements essential for a transaction to be assessed under this head</a:t>
            </a:r>
          </a:p>
          <a:p>
            <a:pPr lvl="1"/>
            <a:r>
              <a:rPr lang="en-US" dirty="0" smtClean="0"/>
              <a:t>There should be transfer of asset</a:t>
            </a:r>
          </a:p>
          <a:p>
            <a:pPr lvl="1"/>
            <a:r>
              <a:rPr lang="en-US" dirty="0" smtClean="0"/>
              <a:t>The transferred asset should be a capital asset</a:t>
            </a:r>
          </a:p>
          <a:p>
            <a:pPr lvl="1"/>
            <a:r>
              <a:rPr lang="en-US" dirty="0" smtClean="0"/>
              <a:t>The transfer must be effected during the P/yr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Assets</a:t>
            </a:r>
          </a:p>
          <a:p>
            <a:r>
              <a:rPr lang="en-US" dirty="0" smtClean="0"/>
              <a:t>Assets not considered as capital assets</a:t>
            </a:r>
          </a:p>
          <a:p>
            <a:pPr>
              <a:buNone/>
            </a:pPr>
            <a:r>
              <a:rPr lang="en-US" dirty="0" smtClean="0"/>
              <a:t>		-Stock in trade, consumable stores/ raw materials</a:t>
            </a:r>
          </a:p>
          <a:p>
            <a:pPr>
              <a:buNone/>
            </a:pPr>
            <a:r>
              <a:rPr lang="en-US" dirty="0" smtClean="0"/>
              <a:t>		-Personal effects like wearing apparel, furniture, 	  car, home appliances etc.</a:t>
            </a:r>
          </a:p>
          <a:p>
            <a:pPr>
              <a:buNone/>
            </a:pPr>
            <a:r>
              <a:rPr lang="en-US" dirty="0" smtClean="0"/>
              <a:t>		-Agricultural land in </a:t>
            </a:r>
            <a:r>
              <a:rPr lang="en-US" dirty="0"/>
              <a:t>I</a:t>
            </a:r>
            <a:r>
              <a:rPr lang="en-US" dirty="0" smtClean="0"/>
              <a:t>ndian rural areas.</a:t>
            </a:r>
          </a:p>
          <a:p>
            <a:pPr>
              <a:buNone/>
            </a:pPr>
            <a:r>
              <a:rPr lang="en-US" dirty="0" smtClean="0"/>
              <a:t>		-6.5% Gold bonds, </a:t>
            </a:r>
          </a:p>
          <a:p>
            <a:pPr>
              <a:buNone/>
            </a:pPr>
            <a:r>
              <a:rPr lang="en-US" dirty="0" smtClean="0"/>
              <a:t>		-Special bearer bonds</a:t>
            </a:r>
          </a:p>
          <a:p>
            <a:pPr>
              <a:buNone/>
            </a:pPr>
            <a:r>
              <a:rPr lang="en-US" dirty="0" smtClean="0"/>
              <a:t>		-Gold deposit bonds</a:t>
            </a:r>
          </a:p>
          <a:p>
            <a:pPr>
              <a:buNone/>
            </a:pPr>
            <a:r>
              <a:rPr lang="en-US" dirty="0" smtClean="0"/>
              <a:t>		-Deposit certificate issued under Gold 	</a:t>
            </a:r>
            <a:r>
              <a:rPr lang="en-US" dirty="0" err="1" smtClean="0"/>
              <a:t>monetisation</a:t>
            </a:r>
            <a:r>
              <a:rPr lang="en-US" dirty="0" smtClean="0"/>
              <a:t> scheme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Kinds of Capital assets</a:t>
            </a:r>
          </a:p>
          <a:p>
            <a:pPr>
              <a:buNone/>
            </a:pPr>
            <a:r>
              <a:rPr lang="en-US" dirty="0" smtClean="0"/>
              <a:t>		-Short term capital assets</a:t>
            </a:r>
          </a:p>
          <a:p>
            <a:pPr>
              <a:buNone/>
            </a:pPr>
            <a:r>
              <a:rPr lang="en-US" dirty="0" smtClean="0"/>
              <a:t>		-Long term capital assets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Short term capital gains</a:t>
            </a:r>
            <a:r>
              <a:rPr lang="en-US" dirty="0" smtClean="0"/>
              <a:t>: Capital gain resulting from the transfer of short term capital asset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Long term capital gains</a:t>
            </a:r>
            <a:r>
              <a:rPr lang="en-US" dirty="0" smtClean="0"/>
              <a:t>: Capital gain resulting from the transfer of Long term capital asset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Transfer</a:t>
            </a:r>
          </a:p>
          <a:p>
            <a:r>
              <a:rPr lang="en-US" dirty="0" smtClean="0"/>
              <a:t>Year of chargeability</a:t>
            </a:r>
          </a:p>
          <a:p>
            <a:r>
              <a:rPr lang="en-US" dirty="0" smtClean="0"/>
              <a:t>Transactions not regarded as Transfer</a:t>
            </a:r>
          </a:p>
          <a:p>
            <a:r>
              <a:rPr lang="en-US" dirty="0" smtClean="0"/>
              <a:t>Full value of consideration</a:t>
            </a:r>
          </a:p>
          <a:p>
            <a:r>
              <a:rPr lang="en-US" dirty="0" smtClean="0"/>
              <a:t>Computation of Capital gains: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b="1" u="sng" dirty="0" smtClean="0">
                <a:solidFill>
                  <a:srgbClr val="FF0000"/>
                </a:solidFill>
              </a:rPr>
              <a:t>Short term capital gain</a:t>
            </a:r>
          </a:p>
          <a:p>
            <a:pPr marL="514350" indent="-514350">
              <a:buAutoNum type="arabicParenR"/>
            </a:pPr>
            <a:r>
              <a:rPr lang="en-US" dirty="0" smtClean="0"/>
              <a:t>Find  out the full value of consideration and deduct</a:t>
            </a:r>
          </a:p>
          <a:p>
            <a:pPr marL="514350" indent="-514350">
              <a:buAutoNum type="alphaLcParenR"/>
            </a:pPr>
            <a:r>
              <a:rPr lang="en-US" dirty="0" smtClean="0"/>
              <a:t>Expenditure incurred wholly and exclusively in connection with the transfer</a:t>
            </a:r>
          </a:p>
          <a:p>
            <a:pPr marL="514350" indent="-514350">
              <a:buAutoNum type="alphaLcParenR"/>
            </a:pPr>
            <a:r>
              <a:rPr lang="en-US" dirty="0" smtClean="0"/>
              <a:t>Cost of acquisition</a:t>
            </a:r>
          </a:p>
          <a:p>
            <a:pPr marL="514350" indent="-514350">
              <a:buAutoNum type="alphaLcParenR"/>
            </a:pPr>
            <a:r>
              <a:rPr lang="en-US" dirty="0" smtClean="0"/>
              <a:t>Cost of improvement</a:t>
            </a:r>
          </a:p>
          <a:p>
            <a:pPr marL="514350" indent="-514350">
              <a:buNone/>
            </a:pPr>
            <a:r>
              <a:rPr lang="en-US" dirty="0" smtClean="0"/>
              <a:t>2) Make deductions in sections 54B, 54D, 54G and 54GA..</a:t>
            </a:r>
          </a:p>
          <a:p>
            <a:pPr marL="514350" indent="-514350">
              <a:buNone/>
            </a:pPr>
            <a:r>
              <a:rPr lang="en-US" dirty="0" smtClean="0"/>
              <a:t>3) The balance amount is short term capital gain.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</p:spPr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Long term capital gain</a:t>
            </a:r>
            <a:r>
              <a:rPr lang="en-US" dirty="0" smtClean="0"/>
              <a:t>:</a:t>
            </a:r>
          </a:p>
          <a:p>
            <a:pPr marL="514350" indent="-514350">
              <a:buAutoNum type="arabicParenR"/>
            </a:pPr>
            <a:r>
              <a:rPr lang="en-US" dirty="0" smtClean="0"/>
              <a:t>Find  out the full value of consideration and deduct</a:t>
            </a:r>
          </a:p>
          <a:p>
            <a:pPr marL="514350" indent="-514350">
              <a:buAutoNum type="alphaLcParenR"/>
            </a:pPr>
            <a:r>
              <a:rPr lang="en-US" dirty="0" smtClean="0"/>
              <a:t>Expenditure incurred wholly and exclusively in connection with the transfer</a:t>
            </a:r>
          </a:p>
          <a:p>
            <a:pPr marL="514350" indent="-514350">
              <a:buAutoNum type="alphaLcParenR"/>
            </a:pPr>
            <a:r>
              <a:rPr lang="en-US" dirty="0" smtClean="0"/>
              <a:t>Indexed Cost of acquisition</a:t>
            </a:r>
          </a:p>
          <a:p>
            <a:pPr marL="514350" indent="-514350">
              <a:buAutoNum type="alphaLcParenR"/>
            </a:pPr>
            <a:r>
              <a:rPr lang="en-US" dirty="0" smtClean="0"/>
              <a:t>Indexed Cost of improvement</a:t>
            </a:r>
          </a:p>
          <a:p>
            <a:pPr marL="514350" indent="-514350">
              <a:buNone/>
            </a:pPr>
            <a:r>
              <a:rPr lang="en-US" dirty="0" smtClean="0"/>
              <a:t>2) Make deductions in sections 54B, 54D, 54G and 54GA..</a:t>
            </a:r>
          </a:p>
          <a:p>
            <a:pPr marL="514350" indent="-514350">
              <a:buNone/>
            </a:pPr>
            <a:r>
              <a:rPr lang="en-US" dirty="0" smtClean="0"/>
              <a:t>3) The balance amount is Long term capital gain.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28672"/>
          <a:ext cx="8229600" cy="56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70545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COST</a:t>
                      </a:r>
                      <a:r>
                        <a:rPr lang="en-US" baseline="0" dirty="0" smtClean="0"/>
                        <a:t> INFLATION INDEX WITH BASE YEAR 2001-02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054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COST INFLATION INDEX</a:t>
                      </a:r>
                      <a:endParaRPr lang="en-US" dirty="0"/>
                    </a:p>
                  </a:txBody>
                  <a:tcPr/>
                </a:tc>
              </a:tr>
              <a:tr h="7054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2001-02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  <a:tr h="7054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2002-03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105</a:t>
                      </a:r>
                      <a:endParaRPr lang="en-US" dirty="0"/>
                    </a:p>
                  </a:txBody>
                  <a:tcPr/>
                </a:tc>
              </a:tr>
              <a:tr h="7054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2003-04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109</a:t>
                      </a:r>
                      <a:endParaRPr lang="en-US" dirty="0"/>
                    </a:p>
                  </a:txBody>
                  <a:tcPr/>
                </a:tc>
              </a:tr>
              <a:tr h="7054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2004-05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113</a:t>
                      </a:r>
                      <a:endParaRPr lang="en-US" dirty="0"/>
                    </a:p>
                  </a:txBody>
                  <a:tcPr/>
                </a:tc>
              </a:tr>
              <a:tr h="7054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2005-06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117</a:t>
                      </a:r>
                      <a:endParaRPr lang="en-US" dirty="0"/>
                    </a:p>
                  </a:txBody>
                  <a:tcPr/>
                </a:tc>
              </a:tr>
              <a:tr h="7054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2006-07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lumMod val="65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Cost of acquisition</a:t>
            </a:r>
          </a:p>
          <a:p>
            <a:r>
              <a:rPr lang="en-US" dirty="0" smtClean="0"/>
              <a:t>Cost to the previous owner</a:t>
            </a:r>
          </a:p>
          <a:p>
            <a:r>
              <a:rPr lang="en-US" dirty="0" smtClean="0"/>
              <a:t>Cost of bonus share</a:t>
            </a:r>
          </a:p>
          <a:p>
            <a:r>
              <a:rPr lang="en-US" dirty="0" smtClean="0"/>
              <a:t>Cost of acquisition of shares in amalgamated company</a:t>
            </a:r>
          </a:p>
          <a:p>
            <a:r>
              <a:rPr lang="en-US" dirty="0" smtClean="0"/>
              <a:t>Cost of acquisition of converted shares or debentures.</a:t>
            </a:r>
          </a:p>
          <a:p>
            <a:r>
              <a:rPr lang="en-US" dirty="0" smtClean="0"/>
              <a:t>Cost of acquisition on rights issue of share or security.</a:t>
            </a:r>
          </a:p>
          <a:p>
            <a:r>
              <a:rPr lang="en-US" dirty="0" smtClean="0"/>
              <a:t>Cost of acquisition on consolidation or conversion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5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INCOME FROM OTHER SOURCES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Income of an </a:t>
            </a:r>
            <a:r>
              <a:rPr lang="en-US" dirty="0" err="1" smtClean="0"/>
              <a:t>assessee</a:t>
            </a:r>
            <a:r>
              <a:rPr lang="en-US" dirty="0" smtClean="0"/>
              <a:t> during the previous year which is not attributable to a particular income is assessed under the head “ Income from other sources”</a:t>
            </a:r>
          </a:p>
          <a:p>
            <a:r>
              <a:rPr lang="en-US" dirty="0" smtClean="0"/>
              <a:t>Incomes chargeable under “Other sources”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Dividends</a:t>
            </a:r>
          </a:p>
          <a:p>
            <a:pPr lvl="1"/>
            <a:r>
              <a:rPr lang="en-US" dirty="0" smtClean="0"/>
              <a:t>Winnings from lottery, crossword puzzles, gambling, betting, card games, horse races etc</a:t>
            </a:r>
          </a:p>
          <a:p>
            <a:pPr lvl="1"/>
            <a:r>
              <a:rPr lang="en-US" dirty="0" smtClean="0"/>
              <a:t>Fund of employees</a:t>
            </a:r>
          </a:p>
          <a:p>
            <a:pPr lvl="1"/>
            <a:r>
              <a:rPr lang="en-US" dirty="0" smtClean="0"/>
              <a:t>Interest on securities, if not chargeable under the head Profits and gains of Business or Profession.</a:t>
            </a:r>
          </a:p>
          <a:p>
            <a:pPr lvl="1"/>
            <a:r>
              <a:rPr lang="en-US" dirty="0" smtClean="0"/>
              <a:t>Income from Machinery, Plant, furniture etc</a:t>
            </a:r>
          </a:p>
          <a:p>
            <a:pPr lvl="1"/>
            <a:r>
              <a:rPr lang="en-US" dirty="0" smtClean="0"/>
              <a:t>Amount received under ‘</a:t>
            </a:r>
            <a:r>
              <a:rPr lang="en-US" dirty="0" err="1" smtClean="0"/>
              <a:t>Keyman</a:t>
            </a:r>
            <a:r>
              <a:rPr lang="en-US" dirty="0" smtClean="0"/>
              <a:t> insurance policy’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578</Words>
  <Application>Microsoft Office PowerPoint</Application>
  <PresentationFormat>On-screen Show (4:3)</PresentationFormat>
  <Paragraphs>120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INCOME TAX LAW AND ACCOUNTS - II</vt:lpstr>
      <vt:lpstr>CAPITAL GAINS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INCOME FROM OTHER SOURCES</vt:lpstr>
      <vt:lpstr>PowerPoint Presentation</vt:lpstr>
      <vt:lpstr>PowerPoint Presentation</vt:lpstr>
      <vt:lpstr>CLUBBING OF INCOME</vt:lpstr>
      <vt:lpstr>PowerPoint Presentation</vt:lpstr>
      <vt:lpstr> SET OFF OF LOSSES AND CARRY FORWARD AND SET OFF OF LOSSES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INCOME TAX LAW AND ACCOUNTS - II</dc:title>
  <dc:creator>SUNIL</dc:creator>
  <cp:lastModifiedBy>ss</cp:lastModifiedBy>
  <cp:revision>4</cp:revision>
  <dcterms:created xsi:type="dcterms:W3CDTF">2019-07-08T18:01:55Z</dcterms:created>
  <dcterms:modified xsi:type="dcterms:W3CDTF">2016-06-26T14:57:35Z</dcterms:modified>
</cp:coreProperties>
</file>